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
  </p:notesMasterIdLst>
  <p:sldIdLst>
    <p:sldId id="256" r:id="rId2"/>
    <p:sldId id="261" r:id="rId3"/>
    <p:sldId id="257" r:id="rId4"/>
    <p:sldId id="258" r:id="rId5"/>
    <p:sldId id="263" r:id="rId6"/>
    <p:sldId id="259" r:id="rId7"/>
    <p:sldId id="260"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886B6-245E-4D83-8DE7-1F76BF9B0A35}" v="4" dt="2022-04-19T11:46:1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ED19B-CE22-4B05-A224-F870C2B293D8}" type="datetimeFigureOut">
              <a:rPr lang="nl-NL" smtClean="0"/>
              <a:t>28-3-2023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B7C38-8F34-46BD-9E69-B5AB4192B329}" type="slidenum">
              <a:rPr lang="nl-NL" smtClean="0"/>
              <a:t>‹nr.›</a:t>
            </a:fld>
            <a:endParaRPr lang="nl-NL"/>
          </a:p>
        </p:txBody>
      </p:sp>
    </p:spTree>
    <p:extLst>
      <p:ext uri="{BB962C8B-B14F-4D97-AF65-F5344CB8AC3E}">
        <p14:creationId xmlns:p14="http://schemas.microsoft.com/office/powerpoint/2010/main" val="87743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docent geeft een korte uitleg over de alle verschillende toedieningsroutes qua medicatie. </a:t>
            </a:r>
          </a:p>
        </p:txBody>
      </p:sp>
      <p:sp>
        <p:nvSpPr>
          <p:cNvPr id="4" name="Tijdelijke aanduiding voor dianummer 3"/>
          <p:cNvSpPr>
            <a:spLocks noGrp="1"/>
          </p:cNvSpPr>
          <p:nvPr>
            <p:ph type="sldNum" sz="quarter" idx="5"/>
          </p:nvPr>
        </p:nvSpPr>
        <p:spPr/>
        <p:txBody>
          <a:bodyPr/>
          <a:lstStyle/>
          <a:p>
            <a:fld id="{D1AB7C38-8F34-46BD-9E69-B5AB4192B329}" type="slidenum">
              <a:rPr lang="nl-NL" smtClean="0"/>
              <a:t>2</a:t>
            </a:fld>
            <a:endParaRPr lang="nl-NL"/>
          </a:p>
        </p:txBody>
      </p:sp>
    </p:spTree>
    <p:extLst>
      <p:ext uri="{BB962C8B-B14F-4D97-AF65-F5344CB8AC3E}">
        <p14:creationId xmlns:p14="http://schemas.microsoft.com/office/powerpoint/2010/main" val="181558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B8FF1DD-5B72-4469-B1DE-9635333B2801}" type="datetimeFigureOut">
              <a:rPr lang="nl-NL" smtClean="0"/>
              <a:t>28-3-2023</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102282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B8FF1DD-5B72-4469-B1DE-9635333B2801}"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135495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7B8FF1DD-5B72-4469-B1DE-9635333B2801}" type="datetimeFigureOut">
              <a:rPr lang="nl-NL" smtClean="0"/>
              <a:t>28-3-2023</a:t>
            </a:fld>
            <a:endParaRPr lang="nl-NL"/>
          </a:p>
        </p:txBody>
      </p:sp>
      <p:sp>
        <p:nvSpPr>
          <p:cNvPr id="5" name="Footer Placeholder 4"/>
          <p:cNvSpPr>
            <a:spLocks noGrp="1"/>
          </p:cNvSpPr>
          <p:nvPr>
            <p:ph type="ftr" sz="quarter" idx="11"/>
          </p:nvPr>
        </p:nvSpPr>
        <p:spPr>
          <a:xfrm>
            <a:off x="804672" y="6227064"/>
            <a:ext cx="10588752" cy="320040"/>
          </a:xfrm>
        </p:spPr>
        <p:txBody>
          <a:body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354803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B8FF1DD-5B72-4469-B1DE-9635333B2801}" type="datetimeFigureOut">
              <a:rPr lang="nl-NL" smtClean="0"/>
              <a:t>28-3-2023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243864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7B8FF1DD-5B72-4469-B1DE-9635333B2801}" type="datetimeFigureOut">
              <a:rPr lang="nl-NL" smtClean="0"/>
              <a:t>28-3-2023</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105075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7B8FF1DD-5B72-4469-B1DE-9635333B2801}" type="datetimeFigureOut">
              <a:rPr lang="nl-NL" smtClean="0"/>
              <a:t>28-3-2023</a:t>
            </a:fld>
            <a:endParaRPr lang="nl-NL"/>
          </a:p>
        </p:txBody>
      </p:sp>
      <p:sp>
        <p:nvSpPr>
          <p:cNvPr id="6" name="Footer Placeholder 5"/>
          <p:cNvSpPr>
            <a:spLocks noGrp="1"/>
          </p:cNvSpPr>
          <p:nvPr>
            <p:ph type="ftr" sz="quarter" idx="11"/>
          </p:nvPr>
        </p:nvSpPr>
        <p:spPr>
          <a:xfrm>
            <a:off x="804672" y="6227064"/>
            <a:ext cx="10588752" cy="320040"/>
          </a:xfrm>
        </p:spPr>
        <p:txBody>
          <a:bodyPr/>
          <a:lstStyle/>
          <a:p>
            <a:endParaRPr lang="nl-NL"/>
          </a:p>
        </p:txBody>
      </p:sp>
      <p:sp>
        <p:nvSpPr>
          <p:cNvPr id="7" name="Slide Number Placeholder 6"/>
          <p:cNvSpPr>
            <a:spLocks noGrp="1"/>
          </p:cNvSpPr>
          <p:nvPr>
            <p:ph type="sldNum" sz="quarter" idx="12"/>
          </p:nvPr>
        </p:nvSpPr>
        <p:spPr>
          <a:xfrm>
            <a:off x="10469880"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81794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7B8FF1DD-5B72-4469-B1DE-9635333B2801}" type="datetimeFigureOut">
              <a:rPr lang="nl-NL" smtClean="0"/>
              <a:t>28-3-2023</a:t>
            </a:fld>
            <a:endParaRPr lang="nl-NL"/>
          </a:p>
        </p:txBody>
      </p:sp>
      <p:sp>
        <p:nvSpPr>
          <p:cNvPr id="8" name="Footer Placeholder 7"/>
          <p:cNvSpPr>
            <a:spLocks noGrp="1"/>
          </p:cNvSpPr>
          <p:nvPr>
            <p:ph type="ftr" sz="quarter" idx="11"/>
          </p:nvPr>
        </p:nvSpPr>
        <p:spPr>
          <a:xfrm>
            <a:off x="804672" y="6227064"/>
            <a:ext cx="10588752" cy="320040"/>
          </a:xfrm>
        </p:spPr>
        <p:txBody>
          <a:bodyPr/>
          <a:lstStyle/>
          <a:p>
            <a:endParaRPr lang="nl-NL"/>
          </a:p>
        </p:txBody>
      </p:sp>
      <p:sp>
        <p:nvSpPr>
          <p:cNvPr id="9" name="Slide Number Placeholder 8"/>
          <p:cNvSpPr>
            <a:spLocks noGrp="1"/>
          </p:cNvSpPr>
          <p:nvPr>
            <p:ph type="sldNum" sz="quarter" idx="12"/>
          </p:nvPr>
        </p:nvSpPr>
        <p:spPr>
          <a:xfrm>
            <a:off x="10469880"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141810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7B8FF1DD-5B72-4469-B1DE-9635333B2801}" type="datetimeFigureOut">
              <a:rPr lang="nl-NL" smtClean="0"/>
              <a:t>28-3-2023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339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B8FF1DD-5B72-4469-B1DE-9635333B2801}" type="datetimeFigureOut">
              <a:rPr lang="nl-NL" smtClean="0"/>
              <a:t>28-3-2023</a:t>
            </a:fld>
            <a:endParaRPr lang="nl-NL"/>
          </a:p>
        </p:txBody>
      </p:sp>
      <p:sp>
        <p:nvSpPr>
          <p:cNvPr id="3" name="Footer Placeholder 2"/>
          <p:cNvSpPr>
            <a:spLocks noGrp="1"/>
          </p:cNvSpPr>
          <p:nvPr>
            <p:ph type="ftr" sz="quarter" idx="11"/>
          </p:nvPr>
        </p:nvSpPr>
        <p:spPr>
          <a:xfrm>
            <a:off x="804672" y="6227064"/>
            <a:ext cx="10588752" cy="320040"/>
          </a:xfrm>
        </p:spPr>
        <p:txBody>
          <a:bodyPr/>
          <a:lstStyle/>
          <a:p>
            <a:endParaRPr lang="nl-NL"/>
          </a:p>
        </p:txBody>
      </p:sp>
      <p:sp>
        <p:nvSpPr>
          <p:cNvPr id="4" name="Slide Number Placeholder 3"/>
          <p:cNvSpPr>
            <a:spLocks noGrp="1"/>
          </p:cNvSpPr>
          <p:nvPr>
            <p:ph type="sldNum" sz="quarter" idx="12"/>
          </p:nvPr>
        </p:nvSpPr>
        <p:spPr>
          <a:xfrm>
            <a:off x="10469880"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410142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B8FF1DD-5B72-4469-B1DE-9635333B2801}" type="datetimeFigureOut">
              <a:rPr lang="nl-NL" smtClean="0"/>
              <a:t>28-3-2023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32134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7B8FF1DD-5B72-4469-B1DE-9635333B2801}" type="datetimeFigureOut">
              <a:rPr lang="nl-NL" smtClean="0"/>
              <a:t>28-3-2023</a:t>
            </a:fld>
            <a:endParaRPr lang="nl-NL"/>
          </a:p>
        </p:txBody>
      </p:sp>
      <p:sp>
        <p:nvSpPr>
          <p:cNvPr id="6" name="Footer Placeholder 5"/>
          <p:cNvSpPr>
            <a:spLocks noGrp="1"/>
          </p:cNvSpPr>
          <p:nvPr>
            <p:ph type="ftr" sz="quarter" idx="11"/>
          </p:nvPr>
        </p:nvSpPr>
        <p:spPr>
          <a:xfrm>
            <a:off x="804672" y="6227064"/>
            <a:ext cx="5942203" cy="320040"/>
          </a:xfrm>
        </p:spPr>
        <p:txBody>
          <a:bodyPr/>
          <a:lstStyle/>
          <a:p>
            <a:endParaRPr lang="nl-NL"/>
          </a:p>
        </p:txBody>
      </p:sp>
      <p:sp>
        <p:nvSpPr>
          <p:cNvPr id="7" name="Slide Number Placeholder 6"/>
          <p:cNvSpPr>
            <a:spLocks noGrp="1"/>
          </p:cNvSpPr>
          <p:nvPr>
            <p:ph type="sldNum" sz="quarter" idx="12"/>
          </p:nvPr>
        </p:nvSpPr>
        <p:spPr>
          <a:xfrm>
            <a:off x="5828377" y="320040"/>
            <a:ext cx="914400" cy="320040"/>
          </a:xfrm>
        </p:spPr>
        <p:txBody>
          <a:bodyPr/>
          <a:lstStyle/>
          <a:p>
            <a:fld id="{1EE7DD82-15EB-49C6-A17B-61C3320E861F}" type="slidenum">
              <a:rPr lang="nl-NL" smtClean="0"/>
              <a:t>‹nr.›</a:t>
            </a:fld>
            <a:endParaRPr lang="nl-NL"/>
          </a:p>
        </p:txBody>
      </p:sp>
    </p:spTree>
    <p:extLst>
      <p:ext uri="{BB962C8B-B14F-4D97-AF65-F5344CB8AC3E}">
        <p14:creationId xmlns:p14="http://schemas.microsoft.com/office/powerpoint/2010/main" val="389675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B8FF1DD-5B72-4469-B1DE-9635333B2801}" type="datetimeFigureOut">
              <a:rPr lang="nl-NL" smtClean="0"/>
              <a:t>28-3-2023</a:t>
            </a:fld>
            <a:endParaRPr lang="nl-N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EE7DD82-15EB-49C6-A17B-61C3320E861F}" type="slidenum">
              <a:rPr lang="nl-NL" smtClean="0"/>
              <a:t>‹nr.›</a:t>
            </a:fld>
            <a:endParaRPr lang="nl-NL"/>
          </a:p>
        </p:txBody>
      </p:sp>
    </p:spTree>
    <p:extLst>
      <p:ext uri="{BB962C8B-B14F-4D97-AF65-F5344CB8AC3E}">
        <p14:creationId xmlns:p14="http://schemas.microsoft.com/office/powerpoint/2010/main" val="331176066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3" name="Rectangle 32">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8FD12C92-DC5D-48BF-AB68-243F18D6EAB9}"/>
              </a:ext>
            </a:extLst>
          </p:cNvPr>
          <p:cNvSpPr>
            <a:spLocks noGrp="1"/>
          </p:cNvSpPr>
          <p:nvPr>
            <p:ph type="ctrTitle"/>
          </p:nvPr>
        </p:nvSpPr>
        <p:spPr>
          <a:xfrm>
            <a:off x="895415" y="2075504"/>
            <a:ext cx="3654569" cy="2042725"/>
          </a:xfrm>
        </p:spPr>
        <p:txBody>
          <a:bodyPr>
            <a:normAutofit/>
          </a:bodyPr>
          <a:lstStyle/>
          <a:p>
            <a:r>
              <a:rPr lang="nl-NL" sz="4600"/>
              <a:t>Medicatie Oraal toedienen </a:t>
            </a:r>
          </a:p>
        </p:txBody>
      </p:sp>
      <p:sp>
        <p:nvSpPr>
          <p:cNvPr id="3" name="Ondertitel 2">
            <a:extLst>
              <a:ext uri="{FF2B5EF4-FFF2-40B4-BE49-F238E27FC236}">
                <a16:creationId xmlns:a16="http://schemas.microsoft.com/office/drawing/2014/main" id="{EAE737DC-72B6-47BE-AABE-B5A1EB63FEAB}"/>
              </a:ext>
            </a:extLst>
          </p:cNvPr>
          <p:cNvSpPr>
            <a:spLocks noGrp="1"/>
          </p:cNvSpPr>
          <p:nvPr>
            <p:ph type="subTitle" idx="1"/>
          </p:nvPr>
        </p:nvSpPr>
        <p:spPr>
          <a:xfrm>
            <a:off x="895417" y="4202728"/>
            <a:ext cx="3654568" cy="1026125"/>
          </a:xfrm>
        </p:spPr>
        <p:txBody>
          <a:bodyPr>
            <a:normAutofit/>
          </a:bodyPr>
          <a:lstStyle/>
          <a:p>
            <a:r>
              <a:rPr lang="nl-NL" dirty="0"/>
              <a:t>Les 5.</a:t>
            </a:r>
          </a:p>
        </p:txBody>
      </p:sp>
      <p:sp>
        <p:nvSpPr>
          <p:cNvPr id="37" name="Rectangle 36">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4362DA8-CB8B-4318-9C2B-2E1DF4626D3F}"/>
              </a:ext>
            </a:extLst>
          </p:cNvPr>
          <p:cNvPicPr>
            <a:picLocks noChangeAspect="1"/>
          </p:cNvPicPr>
          <p:nvPr/>
        </p:nvPicPr>
        <p:blipFill>
          <a:blip r:embed="rId2"/>
          <a:stretch>
            <a:fillRect/>
          </a:stretch>
        </p:blipFill>
        <p:spPr>
          <a:xfrm>
            <a:off x="5757262" y="373413"/>
            <a:ext cx="6120318" cy="6120318"/>
          </a:xfrm>
          <a:prstGeom prst="rect">
            <a:avLst/>
          </a:prstGeom>
          <a:ln w="9525">
            <a:noFill/>
          </a:ln>
        </p:spPr>
      </p:pic>
    </p:spTree>
    <p:extLst>
      <p:ext uri="{BB962C8B-B14F-4D97-AF65-F5344CB8AC3E}">
        <p14:creationId xmlns:p14="http://schemas.microsoft.com/office/powerpoint/2010/main" val="183342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 name="Group 39">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2" name="Group 60">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2" name="Rectangle 61">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62">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3" name="Rectangle 65">
            <a:extLst>
              <a:ext uri="{FF2B5EF4-FFF2-40B4-BE49-F238E27FC236}">
                <a16:creationId xmlns:a16="http://schemas.microsoft.com/office/drawing/2014/main" id="{5A17D615-1394-4658-9590-9022F62D6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67">
            <a:extLst>
              <a:ext uri="{FF2B5EF4-FFF2-40B4-BE49-F238E27FC236}">
                <a16:creationId xmlns:a16="http://schemas.microsoft.com/office/drawing/2014/main" id="{7E07FB0A-C89F-4BB9-849D-20E98C22EF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9" name="Freeform 5">
              <a:extLst>
                <a:ext uri="{FF2B5EF4-FFF2-40B4-BE49-F238E27FC236}">
                  <a16:creationId xmlns:a16="http://schemas.microsoft.com/office/drawing/2014/main" id="{AC964818-8B3D-4D37-A1A9-2543356EF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6F9D3FEF-024D-4A22-9A50-CE3C657935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
              <a:extLst>
                <a:ext uri="{FF2B5EF4-FFF2-40B4-BE49-F238E27FC236}">
                  <a16:creationId xmlns:a16="http://schemas.microsoft.com/office/drawing/2014/main" id="{88E0512B-187F-4D7C-8071-E0D2290C56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F0AFB43C-A5DA-419B-8152-263CCCDC5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9">
              <a:extLst>
                <a:ext uri="{FF2B5EF4-FFF2-40B4-BE49-F238E27FC236}">
                  <a16:creationId xmlns:a16="http://schemas.microsoft.com/office/drawing/2014/main" id="{373752EA-8BC2-437C-AF76-73C86464C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0">
              <a:extLst>
                <a:ext uri="{FF2B5EF4-FFF2-40B4-BE49-F238E27FC236}">
                  <a16:creationId xmlns:a16="http://schemas.microsoft.com/office/drawing/2014/main" id="{801100C7-EE1E-4A5E-BB5E-92649BB4EA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1">
              <a:extLst>
                <a:ext uri="{FF2B5EF4-FFF2-40B4-BE49-F238E27FC236}">
                  <a16:creationId xmlns:a16="http://schemas.microsoft.com/office/drawing/2014/main" id="{FCEDF26C-D7C3-4D65-9947-BDF154BAB1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2">
              <a:extLst>
                <a:ext uri="{FF2B5EF4-FFF2-40B4-BE49-F238E27FC236}">
                  <a16:creationId xmlns:a16="http://schemas.microsoft.com/office/drawing/2014/main" id="{C35AF583-0EF0-4F98-8538-CE685E070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3">
              <a:extLst>
                <a:ext uri="{FF2B5EF4-FFF2-40B4-BE49-F238E27FC236}">
                  <a16:creationId xmlns:a16="http://schemas.microsoft.com/office/drawing/2014/main" id="{368AFD0D-45AC-4653-BE29-4F1172E10E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4">
              <a:extLst>
                <a:ext uri="{FF2B5EF4-FFF2-40B4-BE49-F238E27FC236}">
                  <a16:creationId xmlns:a16="http://schemas.microsoft.com/office/drawing/2014/main" id="{6438CC29-BF55-41CD-AAA8-49D78F3BB2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5">
              <a:extLst>
                <a:ext uri="{FF2B5EF4-FFF2-40B4-BE49-F238E27FC236}">
                  <a16:creationId xmlns:a16="http://schemas.microsoft.com/office/drawing/2014/main" id="{6A6E0CE8-49F3-4548-8406-3458F2FFB7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6">
              <a:extLst>
                <a:ext uri="{FF2B5EF4-FFF2-40B4-BE49-F238E27FC236}">
                  <a16:creationId xmlns:a16="http://schemas.microsoft.com/office/drawing/2014/main" id="{E4CFC039-EC6B-46A4-83D7-A911821EC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7">
              <a:extLst>
                <a:ext uri="{FF2B5EF4-FFF2-40B4-BE49-F238E27FC236}">
                  <a16:creationId xmlns:a16="http://schemas.microsoft.com/office/drawing/2014/main" id="{DB630E96-6498-40BC-A4C0-C6BEF956B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a:extLst>
                <a:ext uri="{FF2B5EF4-FFF2-40B4-BE49-F238E27FC236}">
                  <a16:creationId xmlns:a16="http://schemas.microsoft.com/office/drawing/2014/main" id="{65AE7716-DB70-4BD7-AAC5-0120012FB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9">
              <a:extLst>
                <a:ext uri="{FF2B5EF4-FFF2-40B4-BE49-F238E27FC236}">
                  <a16:creationId xmlns:a16="http://schemas.microsoft.com/office/drawing/2014/main" id="{7E5E7089-D280-4F95-9353-2CDA3F6A9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0">
              <a:extLst>
                <a:ext uri="{FF2B5EF4-FFF2-40B4-BE49-F238E27FC236}">
                  <a16:creationId xmlns:a16="http://schemas.microsoft.com/office/drawing/2014/main" id="{8B292DAD-B743-4C97-9C23-943618D4C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1">
              <a:extLst>
                <a:ext uri="{FF2B5EF4-FFF2-40B4-BE49-F238E27FC236}">
                  <a16:creationId xmlns:a16="http://schemas.microsoft.com/office/drawing/2014/main" id="{D6461074-285F-4983-9304-74D10A7CF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2">
              <a:extLst>
                <a:ext uri="{FF2B5EF4-FFF2-40B4-BE49-F238E27FC236}">
                  <a16:creationId xmlns:a16="http://schemas.microsoft.com/office/drawing/2014/main" id="{F90880AB-2D3F-4E91-8F02-D83C79F023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592E0C8A-2965-4EA6-A917-3DFC9F666D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5FF8E38E-7FB2-453A-B351-CCAA28461CCB}"/>
              </a:ext>
            </a:extLst>
          </p:cNvPr>
          <p:cNvSpPr>
            <a:spLocks noGrp="1"/>
          </p:cNvSpPr>
          <p:nvPr>
            <p:ph type="title"/>
          </p:nvPr>
        </p:nvSpPr>
        <p:spPr>
          <a:xfrm>
            <a:off x="2047793" y="4614902"/>
            <a:ext cx="8081960" cy="943954"/>
          </a:xfrm>
        </p:spPr>
        <p:txBody>
          <a:bodyPr vert="horz" lIns="228600" tIns="228600" rIns="228600" bIns="0" rtlCol="0" anchor="b">
            <a:normAutofit/>
          </a:bodyPr>
          <a:lstStyle/>
          <a:p>
            <a:pPr>
              <a:lnSpc>
                <a:spcPct val="80000"/>
              </a:lnSpc>
            </a:pPr>
            <a:r>
              <a:rPr lang="en-US" sz="3400">
                <a:solidFill>
                  <a:schemeClr val="tx2"/>
                </a:solidFill>
              </a:rPr>
              <a:t>Verschillende toedieningsvormen bij medicatie</a:t>
            </a:r>
          </a:p>
        </p:txBody>
      </p:sp>
      <p:sp>
        <p:nvSpPr>
          <p:cNvPr id="8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47713419-0668-40C7-A4FC-72142EF40C37}"/>
              </a:ext>
            </a:extLst>
          </p:cNvPr>
          <p:cNvPicPr>
            <a:picLocks noGrp="1" noChangeAspect="1"/>
          </p:cNvPicPr>
          <p:nvPr>
            <p:ph idx="1"/>
          </p:nvPr>
        </p:nvPicPr>
        <p:blipFill rotWithShape="1">
          <a:blip r:embed="rId3"/>
          <a:srcRect r="1" b="6825"/>
          <a:stretch/>
        </p:blipFill>
        <p:spPr>
          <a:xfrm>
            <a:off x="3215640" y="1120792"/>
            <a:ext cx="5760720" cy="3099816"/>
          </a:xfrm>
          <a:prstGeom prst="rect">
            <a:avLst/>
          </a:prstGeom>
          <a:ln w="12700">
            <a:noFill/>
          </a:ln>
        </p:spPr>
      </p:pic>
    </p:spTree>
    <p:extLst>
      <p:ext uri="{BB962C8B-B14F-4D97-AF65-F5344CB8AC3E}">
        <p14:creationId xmlns:p14="http://schemas.microsoft.com/office/powerpoint/2010/main" val="193194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39">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1">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64">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6" name="Rectangle 65">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6EB1E0BA-FB20-46C7-86E9-BD93DD7CCF46}"/>
              </a:ext>
            </a:extLst>
          </p:cNvPr>
          <p:cNvSpPr>
            <a:spLocks noGrp="1"/>
          </p:cNvSpPr>
          <p:nvPr>
            <p:ph type="title"/>
          </p:nvPr>
        </p:nvSpPr>
        <p:spPr>
          <a:xfrm>
            <a:off x="888631" y="2358391"/>
            <a:ext cx="3498979" cy="2453676"/>
          </a:xfrm>
        </p:spPr>
        <p:txBody>
          <a:bodyPr>
            <a:normAutofit/>
          </a:bodyPr>
          <a:lstStyle/>
          <a:p>
            <a:r>
              <a:rPr lang="nl-NL"/>
              <a:t>Wat is orale toediening?</a:t>
            </a:r>
          </a:p>
        </p:txBody>
      </p:sp>
      <p:pic>
        <p:nvPicPr>
          <p:cNvPr id="4" name="Afbeelding 3">
            <a:extLst>
              <a:ext uri="{FF2B5EF4-FFF2-40B4-BE49-F238E27FC236}">
                <a16:creationId xmlns:a16="http://schemas.microsoft.com/office/drawing/2014/main" id="{53E4A616-7C4C-40FE-995E-79298D0075F0}"/>
              </a:ext>
            </a:extLst>
          </p:cNvPr>
          <p:cNvPicPr>
            <a:picLocks noChangeAspect="1"/>
          </p:cNvPicPr>
          <p:nvPr/>
        </p:nvPicPr>
        <p:blipFill rotWithShape="1">
          <a:blip r:embed="rId2"/>
          <a:srcRect t="3067" r="-3" b="14043"/>
          <a:stretch/>
        </p:blipFill>
        <p:spPr>
          <a:xfrm>
            <a:off x="5115908" y="804036"/>
            <a:ext cx="6274561" cy="2977469"/>
          </a:xfrm>
          <a:prstGeom prst="rect">
            <a:avLst/>
          </a:prstGeom>
          <a:ln w="9525">
            <a:solidFill>
              <a:schemeClr val="tx1">
                <a:alpha val="20000"/>
              </a:schemeClr>
            </a:solidFill>
          </a:ln>
        </p:spPr>
      </p:pic>
      <p:sp>
        <p:nvSpPr>
          <p:cNvPr id="3" name="Tijdelijke aanduiding voor inhoud 2">
            <a:extLst>
              <a:ext uri="{FF2B5EF4-FFF2-40B4-BE49-F238E27FC236}">
                <a16:creationId xmlns:a16="http://schemas.microsoft.com/office/drawing/2014/main" id="{8E10697E-A89C-4468-BDFB-286C15356006}"/>
              </a:ext>
            </a:extLst>
          </p:cNvPr>
          <p:cNvSpPr>
            <a:spLocks noGrp="1"/>
          </p:cNvSpPr>
          <p:nvPr>
            <p:ph idx="1"/>
          </p:nvPr>
        </p:nvSpPr>
        <p:spPr>
          <a:xfrm>
            <a:off x="5118447" y="4267830"/>
            <a:ext cx="6281873" cy="1783977"/>
          </a:xfrm>
        </p:spPr>
        <p:txBody>
          <a:bodyPr>
            <a:normAutofit/>
          </a:bodyPr>
          <a:lstStyle/>
          <a:p>
            <a:pPr>
              <a:lnSpc>
                <a:spcPct val="110000"/>
              </a:lnSpc>
            </a:pPr>
            <a:r>
              <a:rPr lang="nl-NL" sz="1400" dirty="0"/>
              <a:t>Oraal betekenend via de mond.</a:t>
            </a:r>
          </a:p>
          <a:p>
            <a:pPr>
              <a:lnSpc>
                <a:spcPct val="110000"/>
              </a:lnSpc>
            </a:pPr>
            <a:r>
              <a:rPr lang="nl-NL" sz="1400" dirty="0"/>
              <a:t>Het kan dan zowel om pillen (tabletten), poeders als vloeibare drankjes gaan die worden gegeven via de mond en opgenomen worden via het maag-darmkanaal. </a:t>
            </a:r>
          </a:p>
        </p:txBody>
      </p:sp>
    </p:spTree>
    <p:extLst>
      <p:ext uri="{BB962C8B-B14F-4D97-AF65-F5344CB8AC3E}">
        <p14:creationId xmlns:p14="http://schemas.microsoft.com/office/powerpoint/2010/main" val="262060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6"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A9B906-4C62-4BCA-9D23-1C43BB34F3E8}"/>
              </a:ext>
            </a:extLst>
          </p:cNvPr>
          <p:cNvSpPr>
            <a:spLocks noGrp="1"/>
          </p:cNvSpPr>
          <p:nvPr>
            <p:ph type="title"/>
          </p:nvPr>
        </p:nvSpPr>
        <p:spPr>
          <a:xfrm>
            <a:off x="645459" y="960120"/>
            <a:ext cx="3865695" cy="4171278"/>
          </a:xfrm>
        </p:spPr>
        <p:txBody>
          <a:bodyPr>
            <a:normAutofit/>
          </a:bodyPr>
          <a:lstStyle/>
          <a:p>
            <a:pPr algn="r"/>
            <a:r>
              <a:rPr lang="nl-NL" sz="4400">
                <a:solidFill>
                  <a:schemeClr val="tx1"/>
                </a:solidFill>
              </a:rPr>
              <a:t>Tabletten, Capsules en dragees </a:t>
            </a:r>
          </a:p>
        </p:txBody>
      </p:sp>
      <p:cxnSp>
        <p:nvCxnSpPr>
          <p:cNvPr id="67" name="Straight Connector 66">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8" name="Tijdelijke aanduiding voor inhoud 2">
            <a:extLst>
              <a:ext uri="{FF2B5EF4-FFF2-40B4-BE49-F238E27FC236}">
                <a16:creationId xmlns:a16="http://schemas.microsoft.com/office/drawing/2014/main" id="{C03ED20B-4E7F-4AED-A445-0148F81C5E1E}"/>
              </a:ext>
            </a:extLst>
          </p:cNvPr>
          <p:cNvSpPr>
            <a:spLocks noGrp="1"/>
          </p:cNvSpPr>
          <p:nvPr>
            <p:ph idx="1"/>
          </p:nvPr>
        </p:nvSpPr>
        <p:spPr>
          <a:xfrm>
            <a:off x="4983164" y="960120"/>
            <a:ext cx="5511800" cy="4171278"/>
          </a:xfrm>
        </p:spPr>
        <p:txBody>
          <a:bodyPr>
            <a:normAutofit/>
          </a:bodyPr>
          <a:lstStyle/>
          <a:p>
            <a:pPr marL="0" indent="0">
              <a:lnSpc>
                <a:spcPct val="110000"/>
              </a:lnSpc>
              <a:buNone/>
            </a:pPr>
            <a:r>
              <a:rPr lang="nl-NL" sz="1100" dirty="0"/>
              <a:t>4 varianten in tabletten:</a:t>
            </a:r>
          </a:p>
          <a:p>
            <a:pPr>
              <a:lnSpc>
                <a:spcPct val="110000"/>
              </a:lnSpc>
            </a:pPr>
            <a:r>
              <a:rPr lang="nl-NL" sz="1100" b="1" u="sng" dirty="0"/>
              <a:t>Bruistabletten:</a:t>
            </a:r>
          </a:p>
          <a:p>
            <a:pPr marL="0" indent="0">
              <a:lnSpc>
                <a:spcPct val="110000"/>
              </a:lnSpc>
              <a:buNone/>
            </a:pPr>
            <a:r>
              <a:rPr lang="nl-NL" sz="1100" dirty="0"/>
              <a:t>Vallen in water uiteen, eerst oplossen in water, daarna opdrinken. </a:t>
            </a:r>
          </a:p>
          <a:p>
            <a:pPr>
              <a:lnSpc>
                <a:spcPct val="110000"/>
              </a:lnSpc>
            </a:pPr>
            <a:r>
              <a:rPr lang="nl-NL" sz="1100" b="1" u="sng" dirty="0"/>
              <a:t>Zuigtabletten:</a:t>
            </a:r>
          </a:p>
          <a:p>
            <a:pPr marL="0" indent="0">
              <a:lnSpc>
                <a:spcPct val="110000"/>
              </a:lnSpc>
              <a:buNone/>
            </a:pPr>
            <a:r>
              <a:rPr lang="nl-NL" sz="1100" dirty="0"/>
              <a:t>Bij aandoeningen in de mond- en keelholte, hebben een lokale werking</a:t>
            </a:r>
          </a:p>
          <a:p>
            <a:pPr>
              <a:lnSpc>
                <a:spcPct val="110000"/>
              </a:lnSpc>
            </a:pPr>
            <a:r>
              <a:rPr lang="nl-NL" sz="1100" b="1" u="sng" dirty="0"/>
              <a:t>Smelttabletten:</a:t>
            </a:r>
          </a:p>
          <a:p>
            <a:pPr marL="0" indent="0">
              <a:lnSpc>
                <a:spcPct val="110000"/>
              </a:lnSpc>
              <a:buNone/>
            </a:pPr>
            <a:r>
              <a:rPr lang="nl-NL" sz="1100" dirty="0"/>
              <a:t>Opzuigen/smelten in mond, lossen op in speeksel. Deze tabletten worden opgenomen via het mondslijmvlies in het bloed.</a:t>
            </a:r>
          </a:p>
          <a:p>
            <a:pPr>
              <a:lnSpc>
                <a:spcPct val="110000"/>
              </a:lnSpc>
            </a:pPr>
            <a:r>
              <a:rPr lang="nl-NL" sz="1100" b="1" u="sng" dirty="0"/>
              <a:t>Kauwtabletten:</a:t>
            </a:r>
          </a:p>
          <a:p>
            <a:pPr marL="0" indent="0">
              <a:lnSpc>
                <a:spcPct val="110000"/>
              </a:lnSpc>
              <a:buNone/>
            </a:pPr>
            <a:r>
              <a:rPr lang="nl-NL" sz="1100" dirty="0"/>
              <a:t>Moet gekauwd worden en daarna worden doorgeslikt.  Werking vind plaats in de mond, maag of darmen.</a:t>
            </a:r>
          </a:p>
          <a:p>
            <a:pPr marL="0" indent="0">
              <a:lnSpc>
                <a:spcPct val="110000"/>
              </a:lnSpc>
              <a:buNone/>
            </a:pPr>
            <a:r>
              <a:rPr lang="nl-NL" sz="1100" dirty="0"/>
              <a:t>*</a:t>
            </a:r>
            <a:r>
              <a:rPr lang="nl-NL" sz="1100" i="1" dirty="0"/>
              <a:t>Denk aan: instructie aan cliënt! (zien het verschil niet aan de buitenkant van de tablet)</a:t>
            </a:r>
          </a:p>
          <a:p>
            <a:pPr>
              <a:lnSpc>
                <a:spcPct val="110000"/>
              </a:lnSpc>
            </a:pPr>
            <a:endParaRPr lang="nl-NL" sz="1100" dirty="0"/>
          </a:p>
          <a:p>
            <a:pPr>
              <a:lnSpc>
                <a:spcPct val="110000"/>
              </a:lnSpc>
            </a:pPr>
            <a:endParaRPr lang="nl-NL" sz="1100" dirty="0"/>
          </a:p>
          <a:p>
            <a:pPr>
              <a:lnSpc>
                <a:spcPct val="110000"/>
              </a:lnSpc>
            </a:pPr>
            <a:endParaRPr lang="nl-NL" sz="1100" dirty="0"/>
          </a:p>
          <a:p>
            <a:pPr>
              <a:lnSpc>
                <a:spcPct val="110000"/>
              </a:lnSpc>
            </a:pPr>
            <a:endParaRPr lang="nl-NL" sz="1100" dirty="0"/>
          </a:p>
        </p:txBody>
      </p:sp>
    </p:spTree>
    <p:extLst>
      <p:ext uri="{BB962C8B-B14F-4D97-AF65-F5344CB8AC3E}">
        <p14:creationId xmlns:p14="http://schemas.microsoft.com/office/powerpoint/2010/main" val="409583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39">
            <a:extLst>
              <a:ext uri="{FF2B5EF4-FFF2-40B4-BE49-F238E27FC236}">
                <a16:creationId xmlns:a16="http://schemas.microsoft.com/office/drawing/2014/main" id="{F205B310-74AF-40F6-B090-BF58CCDE9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41">
            <a:extLst>
              <a:ext uri="{FF2B5EF4-FFF2-40B4-BE49-F238E27FC236}">
                <a16:creationId xmlns:a16="http://schemas.microsoft.com/office/drawing/2014/main" id="{DAEA7B76-7928-444A-8083-8218182EF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C98BBEFC-77A1-4ADB-97DD-4DE1677C9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E8B01967-C362-43C6-ABAA-9E346EBF52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656315AB-23B7-42CF-B5BA-220DA37D5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
              <a:extLst>
                <a:ext uri="{FF2B5EF4-FFF2-40B4-BE49-F238E27FC236}">
                  <a16:creationId xmlns:a16="http://schemas.microsoft.com/office/drawing/2014/main" id="{C8BF70CF-1818-45B9-A69D-3BFB91205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DDA329A7-3E52-4260-99D6-78330486A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0">
              <a:extLst>
                <a:ext uri="{FF2B5EF4-FFF2-40B4-BE49-F238E27FC236}">
                  <a16:creationId xmlns:a16="http://schemas.microsoft.com/office/drawing/2014/main" id="{CC46899E-70DF-4B7B-B8F2-3E05ACA0C2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1">
              <a:extLst>
                <a:ext uri="{FF2B5EF4-FFF2-40B4-BE49-F238E27FC236}">
                  <a16:creationId xmlns:a16="http://schemas.microsoft.com/office/drawing/2014/main" id="{0B13DCCA-79A8-4084-8C42-18B6936751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a:extLst>
                <a:ext uri="{FF2B5EF4-FFF2-40B4-BE49-F238E27FC236}">
                  <a16:creationId xmlns:a16="http://schemas.microsoft.com/office/drawing/2014/main" id="{EA2B9AF6-AE95-48DF-B28B-C34071622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a:extLst>
                <a:ext uri="{FF2B5EF4-FFF2-40B4-BE49-F238E27FC236}">
                  <a16:creationId xmlns:a16="http://schemas.microsoft.com/office/drawing/2014/main" id="{04C0E6CE-9DC3-41A9-8C8F-69DC55737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a:extLst>
                <a:ext uri="{FF2B5EF4-FFF2-40B4-BE49-F238E27FC236}">
                  <a16:creationId xmlns:a16="http://schemas.microsoft.com/office/drawing/2014/main" id="{00DE5827-9E3D-4E70-B28C-DB4702A7B2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a:extLst>
                <a:ext uri="{FF2B5EF4-FFF2-40B4-BE49-F238E27FC236}">
                  <a16:creationId xmlns:a16="http://schemas.microsoft.com/office/drawing/2014/main" id="{460CAB6A-9C34-47EE-9BEE-58B2C383B3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a:extLst>
                <a:ext uri="{FF2B5EF4-FFF2-40B4-BE49-F238E27FC236}">
                  <a16:creationId xmlns:a16="http://schemas.microsoft.com/office/drawing/2014/main" id="{6D774754-B866-447B-ACD5-CCE75FD554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a:extLst>
                <a:ext uri="{FF2B5EF4-FFF2-40B4-BE49-F238E27FC236}">
                  <a16:creationId xmlns:a16="http://schemas.microsoft.com/office/drawing/2014/main" id="{238E12A5-238E-4AB4-9193-D92B5B34F0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a:extLst>
                <a:ext uri="{FF2B5EF4-FFF2-40B4-BE49-F238E27FC236}">
                  <a16:creationId xmlns:a16="http://schemas.microsoft.com/office/drawing/2014/main" id="{6F72A819-30D0-4E8B-BE49-19989EECB4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a:extLst>
                <a:ext uri="{FF2B5EF4-FFF2-40B4-BE49-F238E27FC236}">
                  <a16:creationId xmlns:a16="http://schemas.microsoft.com/office/drawing/2014/main" id="{7C378013-9788-4D12-9F8C-71A8E40EB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0">
              <a:extLst>
                <a:ext uri="{FF2B5EF4-FFF2-40B4-BE49-F238E27FC236}">
                  <a16:creationId xmlns:a16="http://schemas.microsoft.com/office/drawing/2014/main" id="{BA286D4C-7EFE-4526-8272-017C7F0C1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EA66AFD6-7597-4EA6-B8A2-69E1351E6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2">
              <a:extLst>
                <a:ext uri="{FF2B5EF4-FFF2-40B4-BE49-F238E27FC236}">
                  <a16:creationId xmlns:a16="http://schemas.microsoft.com/office/drawing/2014/main" id="{F0C1C9AF-BA3F-4F98-BEE3-146012BF8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3">
              <a:extLst>
                <a:ext uri="{FF2B5EF4-FFF2-40B4-BE49-F238E27FC236}">
                  <a16:creationId xmlns:a16="http://schemas.microsoft.com/office/drawing/2014/main" id="{3AB7D74B-F9BC-4554-B6B5-89A520209E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4">
              <a:extLst>
                <a:ext uri="{FF2B5EF4-FFF2-40B4-BE49-F238E27FC236}">
                  <a16:creationId xmlns:a16="http://schemas.microsoft.com/office/drawing/2014/main" id="{5856F07C-6607-4EC4-93BF-6B02544FF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5">
              <a:extLst>
                <a:ext uri="{FF2B5EF4-FFF2-40B4-BE49-F238E27FC236}">
                  <a16:creationId xmlns:a16="http://schemas.microsoft.com/office/drawing/2014/main" id="{07EE273A-D853-4B87-9438-F40B88E739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64">
            <a:extLst>
              <a:ext uri="{FF2B5EF4-FFF2-40B4-BE49-F238E27FC236}">
                <a16:creationId xmlns:a16="http://schemas.microsoft.com/office/drawing/2014/main" id="{FDE17E88-CA1E-4EFB-A752-7D186AA1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616DDA6-03D2-4203-BD9E-2B919097AEB3}"/>
              </a:ext>
            </a:extLst>
          </p:cNvPr>
          <p:cNvPicPr>
            <a:picLocks noChangeAspect="1"/>
          </p:cNvPicPr>
          <p:nvPr/>
        </p:nvPicPr>
        <p:blipFill rotWithShape="1">
          <a:blip r:embed="rId2"/>
          <a:srcRect l="9646" r="4" b="4"/>
          <a:stretch/>
        </p:blipFill>
        <p:spPr>
          <a:xfrm>
            <a:off x="7550167" y="10"/>
            <a:ext cx="4641833" cy="3429217"/>
          </a:xfrm>
          <a:prstGeom prst="rect">
            <a:avLst/>
          </a:prstGeom>
          <a:ln>
            <a:noFill/>
          </a:ln>
        </p:spPr>
      </p:pic>
      <p:sp>
        <p:nvSpPr>
          <p:cNvPr id="97" name="Isosceles Triangle 22">
            <a:extLst>
              <a:ext uri="{FF2B5EF4-FFF2-40B4-BE49-F238E27FC236}">
                <a16:creationId xmlns:a16="http://schemas.microsoft.com/office/drawing/2014/main" id="{3B2CC556-D27E-44A0-926F-7C7F9F44D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8">
            <a:extLst>
              <a:ext uri="{FF2B5EF4-FFF2-40B4-BE49-F238E27FC236}">
                <a16:creationId xmlns:a16="http://schemas.microsoft.com/office/drawing/2014/main" id="{37905A4D-F570-4B4A-9BC9-BB11F7A5E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A27F44-4835-43B9-88BD-80A90D50190E}"/>
              </a:ext>
            </a:extLst>
          </p:cNvPr>
          <p:cNvSpPr>
            <a:spLocks noGrp="1"/>
          </p:cNvSpPr>
          <p:nvPr>
            <p:ph type="title"/>
          </p:nvPr>
        </p:nvSpPr>
        <p:spPr>
          <a:xfrm>
            <a:off x="873978" y="1718735"/>
            <a:ext cx="5767566" cy="1072378"/>
          </a:xfrm>
        </p:spPr>
        <p:txBody>
          <a:bodyPr anchor="ctr">
            <a:normAutofit/>
          </a:bodyPr>
          <a:lstStyle/>
          <a:p>
            <a:r>
              <a:rPr lang="nl-NL" sz="3600"/>
              <a:t>Tabletten, Capsules en dragees </a:t>
            </a:r>
          </a:p>
        </p:txBody>
      </p:sp>
      <p:sp>
        <p:nvSpPr>
          <p:cNvPr id="3" name="Tijdelijke aanduiding voor inhoud 2">
            <a:extLst>
              <a:ext uri="{FF2B5EF4-FFF2-40B4-BE49-F238E27FC236}">
                <a16:creationId xmlns:a16="http://schemas.microsoft.com/office/drawing/2014/main" id="{B6CDAB66-531A-42B8-9B0A-37AF6A5B2027}"/>
              </a:ext>
            </a:extLst>
          </p:cNvPr>
          <p:cNvSpPr>
            <a:spLocks noGrp="1"/>
          </p:cNvSpPr>
          <p:nvPr>
            <p:ph idx="1"/>
          </p:nvPr>
        </p:nvSpPr>
        <p:spPr>
          <a:xfrm>
            <a:off x="873102" y="2789239"/>
            <a:ext cx="5768442" cy="2683606"/>
          </a:xfrm>
        </p:spPr>
        <p:txBody>
          <a:bodyPr>
            <a:normAutofit/>
          </a:bodyPr>
          <a:lstStyle/>
          <a:p>
            <a:pPr marL="0" indent="0">
              <a:lnSpc>
                <a:spcPct val="110000"/>
              </a:lnSpc>
              <a:buNone/>
            </a:pPr>
            <a:r>
              <a:rPr lang="nl-NL" sz="1000" b="1" u="sng" dirty="0">
                <a:solidFill>
                  <a:srgbClr val="FFFFFE"/>
                </a:solidFill>
              </a:rPr>
              <a:t>Capsules:</a:t>
            </a:r>
          </a:p>
          <a:p>
            <a:pPr>
              <a:lnSpc>
                <a:spcPct val="110000"/>
              </a:lnSpc>
            </a:pPr>
            <a:r>
              <a:rPr lang="nl-NL" sz="1000" dirty="0">
                <a:solidFill>
                  <a:srgbClr val="FFFFFE"/>
                </a:solidFill>
              </a:rPr>
              <a:t>Hebben een hulsje van gelatine, met daarin het geneesmiddel. Een capsule moet heel worden doorgeslikt. In water wordt een capsule zacht. In bepaalde gevallen kan een capsule opengemaakt worden, waarna de inhoud als een poeder ingenomen kan worden (dit moet eerst overlegd worden met arts/apotheker). </a:t>
            </a:r>
          </a:p>
          <a:p>
            <a:pPr marL="0" indent="0">
              <a:lnSpc>
                <a:spcPct val="110000"/>
              </a:lnSpc>
              <a:buNone/>
            </a:pPr>
            <a:r>
              <a:rPr lang="nl-NL" sz="1000" dirty="0">
                <a:solidFill>
                  <a:srgbClr val="FFFFFE"/>
                </a:solidFill>
              </a:rPr>
              <a:t>Capsules moeten met voldoende vocht ingenomen worden (plakken voorkomen).</a:t>
            </a:r>
          </a:p>
          <a:p>
            <a:pPr>
              <a:lnSpc>
                <a:spcPct val="110000"/>
              </a:lnSpc>
            </a:pPr>
            <a:r>
              <a:rPr lang="nl-NL" sz="1000" b="1" u="sng" dirty="0">
                <a:solidFill>
                  <a:srgbClr val="FFFFFE"/>
                </a:solidFill>
              </a:rPr>
              <a:t>Dragees:</a:t>
            </a:r>
          </a:p>
          <a:p>
            <a:pPr marL="0" indent="0">
              <a:lnSpc>
                <a:spcPct val="110000"/>
              </a:lnSpc>
              <a:buNone/>
            </a:pPr>
            <a:r>
              <a:rPr lang="nl-NL" sz="1000" dirty="0">
                <a:solidFill>
                  <a:srgbClr val="FFFFFE"/>
                </a:solidFill>
              </a:rPr>
              <a:t>Omhulde tabletten, voorzien van verschillende laagjes. (Bijv. suiker of laagjes van kleurstoffen) of alleen een laklaagje van kunststof.  Een dragee moet altijd heel worden doorgeslikt.</a:t>
            </a:r>
          </a:p>
          <a:p>
            <a:pPr>
              <a:lnSpc>
                <a:spcPct val="110000"/>
              </a:lnSpc>
            </a:pPr>
            <a:r>
              <a:rPr lang="nl-NL" sz="1000" dirty="0">
                <a:solidFill>
                  <a:srgbClr val="FFFFFE"/>
                </a:solidFill>
              </a:rPr>
              <a:t>Voorbeeld: Ibuprofen (“roze </a:t>
            </a:r>
            <a:r>
              <a:rPr lang="nl-NL" sz="1000" dirty="0" err="1">
                <a:solidFill>
                  <a:srgbClr val="FFFFFE"/>
                </a:solidFill>
              </a:rPr>
              <a:t>smartie</a:t>
            </a:r>
            <a:r>
              <a:rPr lang="nl-NL" sz="1000" dirty="0">
                <a:solidFill>
                  <a:srgbClr val="FFFFFE"/>
                </a:solidFill>
              </a:rPr>
              <a:t>”)</a:t>
            </a:r>
          </a:p>
          <a:p>
            <a:pPr>
              <a:lnSpc>
                <a:spcPct val="110000"/>
              </a:lnSpc>
            </a:pPr>
            <a:endParaRPr lang="nl-NL" sz="1000" dirty="0">
              <a:solidFill>
                <a:srgbClr val="FFFFFE"/>
              </a:solidFill>
            </a:endParaRPr>
          </a:p>
          <a:p>
            <a:pPr>
              <a:lnSpc>
                <a:spcPct val="110000"/>
              </a:lnSpc>
            </a:pPr>
            <a:endParaRPr lang="nl-NL" sz="1000" dirty="0">
              <a:solidFill>
                <a:srgbClr val="FFFFFE"/>
              </a:solidFill>
            </a:endParaRPr>
          </a:p>
        </p:txBody>
      </p:sp>
      <p:pic>
        <p:nvPicPr>
          <p:cNvPr id="4" name="Afbeelding 3">
            <a:extLst>
              <a:ext uri="{FF2B5EF4-FFF2-40B4-BE49-F238E27FC236}">
                <a16:creationId xmlns:a16="http://schemas.microsoft.com/office/drawing/2014/main" id="{DF84D07D-D580-4EAC-BBC7-034C6A20FE54}"/>
              </a:ext>
            </a:extLst>
          </p:cNvPr>
          <p:cNvPicPr>
            <a:picLocks noChangeAspect="1"/>
          </p:cNvPicPr>
          <p:nvPr/>
        </p:nvPicPr>
        <p:blipFill rotWithShape="1">
          <a:blip r:embed="rId3"/>
          <a:srcRect l="5872" r="12909" b="-3"/>
          <a:stretch/>
        </p:blipFill>
        <p:spPr>
          <a:xfrm>
            <a:off x="7549862" y="3428999"/>
            <a:ext cx="4641833" cy="3429227"/>
          </a:xfrm>
          <a:prstGeom prst="rect">
            <a:avLst/>
          </a:prstGeom>
          <a:ln>
            <a:noFill/>
          </a:ln>
        </p:spPr>
      </p:pic>
    </p:spTree>
    <p:extLst>
      <p:ext uri="{BB962C8B-B14F-4D97-AF65-F5344CB8AC3E}">
        <p14:creationId xmlns:p14="http://schemas.microsoft.com/office/powerpoint/2010/main" val="336611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43">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FD214C3-397D-4BFF-8AEE-FE6F5E86EF82}"/>
              </a:ext>
            </a:extLst>
          </p:cNvPr>
          <p:cNvSpPr>
            <a:spLocks noGrp="1"/>
          </p:cNvSpPr>
          <p:nvPr>
            <p:ph type="title"/>
          </p:nvPr>
        </p:nvSpPr>
        <p:spPr>
          <a:xfrm>
            <a:off x="807720" y="2349925"/>
            <a:ext cx="2441894" cy="2456442"/>
          </a:xfrm>
        </p:spPr>
        <p:txBody>
          <a:bodyPr>
            <a:normAutofit/>
          </a:bodyPr>
          <a:lstStyle/>
          <a:p>
            <a:pPr algn="l"/>
            <a:r>
              <a:rPr lang="nl-NL" sz="3200"/>
              <a:t>Poeders </a:t>
            </a:r>
          </a:p>
        </p:txBody>
      </p:sp>
      <p:sp>
        <p:nvSpPr>
          <p:cNvPr id="3" name="Tijdelijke aanduiding voor inhoud 2">
            <a:extLst>
              <a:ext uri="{FF2B5EF4-FFF2-40B4-BE49-F238E27FC236}">
                <a16:creationId xmlns:a16="http://schemas.microsoft.com/office/drawing/2014/main" id="{023985C3-B5A4-4610-9656-086863E52DCB}"/>
              </a:ext>
            </a:extLst>
          </p:cNvPr>
          <p:cNvSpPr>
            <a:spLocks noGrp="1"/>
          </p:cNvSpPr>
          <p:nvPr>
            <p:ph idx="1"/>
          </p:nvPr>
        </p:nvSpPr>
        <p:spPr>
          <a:xfrm>
            <a:off x="4846319" y="1111249"/>
            <a:ext cx="6554001" cy="4635503"/>
          </a:xfrm>
        </p:spPr>
        <p:txBody>
          <a:bodyPr>
            <a:normAutofit/>
          </a:bodyPr>
          <a:lstStyle/>
          <a:p>
            <a:r>
              <a:rPr lang="nl-NL"/>
              <a:t>Medicijnen in poedervorm wordt vaak opgelost in water voordat het oraal ingenomen kan worden.</a:t>
            </a:r>
          </a:p>
          <a:p>
            <a:r>
              <a:rPr lang="nl-NL"/>
              <a:t>Veel voorkomende medicijnen die in poedervorm aangeleverd worden zijn medicijnen voor de stoelgang (</a:t>
            </a:r>
            <a:r>
              <a:rPr lang="nl-NL" err="1"/>
              <a:t>Macrogol</a:t>
            </a:r>
            <a:r>
              <a:rPr lang="nl-NL"/>
              <a:t> / </a:t>
            </a:r>
            <a:r>
              <a:rPr lang="nl-NL" err="1"/>
              <a:t>Forlax</a:t>
            </a:r>
            <a:r>
              <a:rPr lang="nl-NL"/>
              <a:t>)</a:t>
            </a:r>
          </a:p>
          <a:p>
            <a:r>
              <a:rPr lang="nl-NL"/>
              <a:t>Maar ook pijnstillers kunnen in poedervorm aangeleverd worden (ibuprofen bruis). </a:t>
            </a:r>
          </a:p>
          <a:p>
            <a:r>
              <a:rPr lang="nl-NL"/>
              <a:t>Bekijk goed hoe het medicijn op de juiste manier opgelost en ingenomen moet worden. Zorg ervoor dat de cliënt altijd het hele glas met vloeistof en medicijn opdrinkt voor de juiste werking. </a:t>
            </a:r>
          </a:p>
        </p:txBody>
      </p:sp>
    </p:spTree>
    <p:extLst>
      <p:ext uri="{BB962C8B-B14F-4D97-AF65-F5344CB8AC3E}">
        <p14:creationId xmlns:p14="http://schemas.microsoft.com/office/powerpoint/2010/main" val="4414709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9" name="Rectangle 3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3" name="Freeform: Shape 62">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0E60701-DD27-4AC2-8D0C-41424B82DCC2}"/>
              </a:ext>
            </a:extLst>
          </p:cNvPr>
          <p:cNvSpPr>
            <a:spLocks noGrp="1"/>
          </p:cNvSpPr>
          <p:nvPr>
            <p:ph type="title"/>
          </p:nvPr>
        </p:nvSpPr>
        <p:spPr>
          <a:xfrm>
            <a:off x="807720" y="762608"/>
            <a:ext cx="10481519" cy="1003932"/>
          </a:xfrm>
        </p:spPr>
        <p:txBody>
          <a:bodyPr anchor="ctr">
            <a:normAutofit/>
          </a:bodyPr>
          <a:lstStyle/>
          <a:p>
            <a:pPr algn="l"/>
            <a:r>
              <a:rPr lang="nl-NL" sz="3600" dirty="0">
                <a:solidFill>
                  <a:schemeClr val="accent1"/>
                </a:solidFill>
              </a:rPr>
              <a:t>Drankjes </a:t>
            </a:r>
          </a:p>
        </p:txBody>
      </p:sp>
      <p:sp>
        <p:nvSpPr>
          <p:cNvPr id="3" name="Tijdelijke aanduiding voor inhoud 2">
            <a:extLst>
              <a:ext uri="{FF2B5EF4-FFF2-40B4-BE49-F238E27FC236}">
                <a16:creationId xmlns:a16="http://schemas.microsoft.com/office/drawing/2014/main" id="{17AAC4D6-2B80-4534-AB0A-58E3A6BEDB95}"/>
              </a:ext>
            </a:extLst>
          </p:cNvPr>
          <p:cNvSpPr>
            <a:spLocks noGrp="1"/>
          </p:cNvSpPr>
          <p:nvPr>
            <p:ph idx="1"/>
          </p:nvPr>
        </p:nvSpPr>
        <p:spPr>
          <a:xfrm>
            <a:off x="807721" y="2635976"/>
            <a:ext cx="8227269" cy="3542776"/>
          </a:xfrm>
        </p:spPr>
        <p:txBody>
          <a:bodyPr>
            <a:normAutofit/>
          </a:bodyPr>
          <a:lstStyle/>
          <a:p>
            <a:pPr marL="0" indent="0">
              <a:buNone/>
            </a:pPr>
            <a:r>
              <a:rPr lang="nl-NL" sz="1600" dirty="0"/>
              <a:t>Medicatie is soms ook in drankvorm beschikbaar. </a:t>
            </a:r>
          </a:p>
          <a:p>
            <a:r>
              <a:rPr lang="nl-NL" sz="1600" dirty="0"/>
              <a:t>Dit kan makkelijk zijn als iemand moeite heeft met het slikken van tabletten. Of als je bijvoorbeeld medicijnen via een sonde moet toedienen. </a:t>
            </a:r>
          </a:p>
          <a:p>
            <a:r>
              <a:rPr lang="nl-NL" sz="1600" dirty="0"/>
              <a:t>Trek bij medicatie in drankvorm altijd de juiste dosering op. Ga na of er iets gedronken mag worden nadat het medicijn ingenomen is. En check of de drank geschud moet worden voor gebruik. </a:t>
            </a:r>
          </a:p>
          <a:p>
            <a:r>
              <a:rPr lang="nl-NL" sz="1600" dirty="0"/>
              <a:t>Zorg voor een goede mondhygiëne. Medicatie in drankvorm kan bijvoorbeeld een hoge dosering suikers bevatten die dan weer slecht zijn voor het gebit. </a:t>
            </a:r>
          </a:p>
        </p:txBody>
      </p:sp>
    </p:spTree>
    <p:extLst>
      <p:ext uri="{BB962C8B-B14F-4D97-AF65-F5344CB8AC3E}">
        <p14:creationId xmlns:p14="http://schemas.microsoft.com/office/powerpoint/2010/main" val="42076908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892DD75-0F21-4634-99B7-E84CA53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2FF33740-2A83-42E8-A598-9AE61A3F0A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34" name="Freeform 5">
              <a:extLst>
                <a:ext uri="{FF2B5EF4-FFF2-40B4-BE49-F238E27FC236}">
                  <a16:creationId xmlns:a16="http://schemas.microsoft.com/office/drawing/2014/main" id="{6899C82F-20B6-4E2D-AB9D-1713FB3E67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6">
              <a:extLst>
                <a:ext uri="{FF2B5EF4-FFF2-40B4-BE49-F238E27FC236}">
                  <a16:creationId xmlns:a16="http://schemas.microsoft.com/office/drawing/2014/main" id="{5D89ADB3-2D4B-4770-A268-498E3840E2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7">
              <a:extLst>
                <a:ext uri="{FF2B5EF4-FFF2-40B4-BE49-F238E27FC236}">
                  <a16:creationId xmlns:a16="http://schemas.microsoft.com/office/drawing/2014/main" id="{5034FDD9-592C-44B5-BC27-2E924BF3BA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8">
              <a:extLst>
                <a:ext uri="{FF2B5EF4-FFF2-40B4-BE49-F238E27FC236}">
                  <a16:creationId xmlns:a16="http://schemas.microsoft.com/office/drawing/2014/main" id="{4770B370-A883-43EB-9548-9F4DF8AFB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9">
              <a:extLst>
                <a:ext uri="{FF2B5EF4-FFF2-40B4-BE49-F238E27FC236}">
                  <a16:creationId xmlns:a16="http://schemas.microsoft.com/office/drawing/2014/main" id="{B4352703-BD5E-41FD-B464-679A4C6B76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0">
              <a:extLst>
                <a:ext uri="{FF2B5EF4-FFF2-40B4-BE49-F238E27FC236}">
                  <a16:creationId xmlns:a16="http://schemas.microsoft.com/office/drawing/2014/main" id="{5030174A-A42D-4ECB-8A60-CF7D87327B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1">
              <a:extLst>
                <a:ext uri="{FF2B5EF4-FFF2-40B4-BE49-F238E27FC236}">
                  <a16:creationId xmlns:a16="http://schemas.microsoft.com/office/drawing/2014/main" id="{28551ADF-F4C9-471C-B42F-D2D31E333F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2">
              <a:extLst>
                <a:ext uri="{FF2B5EF4-FFF2-40B4-BE49-F238E27FC236}">
                  <a16:creationId xmlns:a16="http://schemas.microsoft.com/office/drawing/2014/main" id="{93A66B57-AB21-4F33-AA9A-B7EB77A1E7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3">
              <a:extLst>
                <a:ext uri="{FF2B5EF4-FFF2-40B4-BE49-F238E27FC236}">
                  <a16:creationId xmlns:a16="http://schemas.microsoft.com/office/drawing/2014/main" id="{4A1B8DCE-9DBF-48EC-85D4-5FC835815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4">
              <a:extLst>
                <a:ext uri="{FF2B5EF4-FFF2-40B4-BE49-F238E27FC236}">
                  <a16:creationId xmlns:a16="http://schemas.microsoft.com/office/drawing/2014/main" id="{52FA78DE-98F5-44CD-B9E3-7A5ED0ABC9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5">
              <a:extLst>
                <a:ext uri="{FF2B5EF4-FFF2-40B4-BE49-F238E27FC236}">
                  <a16:creationId xmlns:a16="http://schemas.microsoft.com/office/drawing/2014/main" id="{F3E719C3-D321-48DD-8374-FF3B01E3CB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16">
              <a:extLst>
                <a:ext uri="{FF2B5EF4-FFF2-40B4-BE49-F238E27FC236}">
                  <a16:creationId xmlns:a16="http://schemas.microsoft.com/office/drawing/2014/main" id="{CA9A2902-2BBF-4AD3-BA2E-88A033E76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17">
              <a:extLst>
                <a:ext uri="{FF2B5EF4-FFF2-40B4-BE49-F238E27FC236}">
                  <a16:creationId xmlns:a16="http://schemas.microsoft.com/office/drawing/2014/main" id="{3052E19B-E780-4BD7-AAE5-F0087C6DE5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18">
              <a:extLst>
                <a:ext uri="{FF2B5EF4-FFF2-40B4-BE49-F238E27FC236}">
                  <a16:creationId xmlns:a16="http://schemas.microsoft.com/office/drawing/2014/main" id="{26318BCD-2E45-42B7-81DD-3D91924DDF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19">
              <a:extLst>
                <a:ext uri="{FF2B5EF4-FFF2-40B4-BE49-F238E27FC236}">
                  <a16:creationId xmlns:a16="http://schemas.microsoft.com/office/drawing/2014/main" id="{F32B7AC7-D1A6-46B1-91B3-36A119862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20">
              <a:extLst>
                <a:ext uri="{FF2B5EF4-FFF2-40B4-BE49-F238E27FC236}">
                  <a16:creationId xmlns:a16="http://schemas.microsoft.com/office/drawing/2014/main" id="{B04127CF-94AE-471B-AABC-7884E900E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21">
              <a:extLst>
                <a:ext uri="{FF2B5EF4-FFF2-40B4-BE49-F238E27FC236}">
                  <a16:creationId xmlns:a16="http://schemas.microsoft.com/office/drawing/2014/main" id="{0AB28A6D-6244-4B44-9B35-11BB6B8A17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22">
              <a:extLst>
                <a:ext uri="{FF2B5EF4-FFF2-40B4-BE49-F238E27FC236}">
                  <a16:creationId xmlns:a16="http://schemas.microsoft.com/office/drawing/2014/main" id="{220F393F-FEF8-4D1A-A959-F0EC20D655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23">
              <a:extLst>
                <a:ext uri="{FF2B5EF4-FFF2-40B4-BE49-F238E27FC236}">
                  <a16:creationId xmlns:a16="http://schemas.microsoft.com/office/drawing/2014/main" id="{F0CE6A4D-5C7D-460B-B2FD-8E85CD5AB7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24">
              <a:extLst>
                <a:ext uri="{FF2B5EF4-FFF2-40B4-BE49-F238E27FC236}">
                  <a16:creationId xmlns:a16="http://schemas.microsoft.com/office/drawing/2014/main" id="{8A535C9C-6C1A-4BCF-BA51-CD74AA7E7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25">
              <a:extLst>
                <a:ext uri="{FF2B5EF4-FFF2-40B4-BE49-F238E27FC236}">
                  <a16:creationId xmlns:a16="http://schemas.microsoft.com/office/drawing/2014/main" id="{36530B88-C8C1-478A-B785-86E745DD5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F168D533-5F85-4897-95D6-78F55E580877}"/>
              </a:ext>
            </a:extLst>
          </p:cNvPr>
          <p:cNvSpPr>
            <a:spLocks noGrp="1"/>
          </p:cNvSpPr>
          <p:nvPr>
            <p:ph type="title"/>
          </p:nvPr>
        </p:nvSpPr>
        <p:spPr>
          <a:xfrm>
            <a:off x="7269686" y="795527"/>
            <a:ext cx="4123738" cy="1433323"/>
          </a:xfrm>
        </p:spPr>
        <p:txBody>
          <a:bodyPr>
            <a:normAutofit/>
          </a:bodyPr>
          <a:lstStyle/>
          <a:p>
            <a:pPr algn="l"/>
            <a:r>
              <a:rPr lang="nl-NL" sz="3200">
                <a:solidFill>
                  <a:schemeClr val="tx2"/>
                </a:solidFill>
              </a:rPr>
              <a:t>Sublinguaal </a:t>
            </a:r>
          </a:p>
        </p:txBody>
      </p:sp>
      <p:sp>
        <p:nvSpPr>
          <p:cNvPr id="1056" name="Rectangle 105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E755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ublinguale medicijnen toedienen: 13 stappen (met afbeeldingen) - wikiHow">
            <a:extLst>
              <a:ext uri="{FF2B5EF4-FFF2-40B4-BE49-F238E27FC236}">
                <a16:creationId xmlns:a16="http://schemas.microsoft.com/office/drawing/2014/main" id="{6FA3E13E-AC35-562E-F165-8FC95869A4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097"/>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91DB5E6-0A4A-489F-9714-F0F34FF19F23}"/>
              </a:ext>
            </a:extLst>
          </p:cNvPr>
          <p:cNvSpPr>
            <a:spLocks noGrp="1"/>
          </p:cNvSpPr>
          <p:nvPr>
            <p:ph idx="1"/>
          </p:nvPr>
        </p:nvSpPr>
        <p:spPr>
          <a:xfrm>
            <a:off x="7293817" y="2338388"/>
            <a:ext cx="4099607" cy="3678237"/>
          </a:xfrm>
        </p:spPr>
        <p:txBody>
          <a:bodyPr>
            <a:normAutofit/>
          </a:bodyPr>
          <a:lstStyle/>
          <a:p>
            <a:pPr marL="0" indent="0">
              <a:lnSpc>
                <a:spcPct val="110000"/>
              </a:lnSpc>
              <a:buClr>
                <a:srgbClr val="EE7557"/>
              </a:buClr>
              <a:buNone/>
            </a:pPr>
            <a:r>
              <a:rPr lang="nl-NL" sz="1300" dirty="0"/>
              <a:t>Sublinguaal = betekend, onder de tong.</a:t>
            </a:r>
          </a:p>
          <a:p>
            <a:pPr>
              <a:lnSpc>
                <a:spcPct val="110000"/>
              </a:lnSpc>
              <a:buClr>
                <a:srgbClr val="EE7557"/>
              </a:buClr>
            </a:pPr>
            <a:r>
              <a:rPr lang="nl-NL" sz="1300" dirty="0"/>
              <a:t>Directe opname en werking door slijmvlies onder de tong in de bloedbaan. </a:t>
            </a:r>
          </a:p>
          <a:p>
            <a:pPr marL="0" indent="0">
              <a:lnSpc>
                <a:spcPct val="110000"/>
              </a:lnSpc>
              <a:buClr>
                <a:srgbClr val="EE7557"/>
              </a:buClr>
              <a:buNone/>
            </a:pPr>
            <a:r>
              <a:rPr lang="nl-NL" sz="1300" dirty="0"/>
              <a:t>Dit is maar voor enkele geneesmiddelen geschikt.</a:t>
            </a:r>
          </a:p>
          <a:p>
            <a:pPr>
              <a:lnSpc>
                <a:spcPct val="110000"/>
              </a:lnSpc>
              <a:buClr>
                <a:srgbClr val="EE7557"/>
              </a:buClr>
            </a:pPr>
            <a:r>
              <a:rPr lang="nl-NL" sz="1300" dirty="0"/>
              <a:t>Voorbeeld: Nitroglycerine tablet/spray bij pijn op de borst klachten.</a:t>
            </a:r>
          </a:p>
          <a:p>
            <a:pPr marL="0" indent="0">
              <a:lnSpc>
                <a:spcPct val="110000"/>
              </a:lnSpc>
              <a:buClr>
                <a:srgbClr val="EE7557"/>
              </a:buClr>
              <a:buNone/>
            </a:pPr>
            <a:r>
              <a:rPr lang="nl-NL" sz="1300" dirty="0"/>
              <a:t>* </a:t>
            </a:r>
            <a:r>
              <a:rPr lang="nl-NL" sz="1300" i="1" dirty="0"/>
              <a:t>Belangrijk is dat de cliënt zijn of haar tong goed op tilt zodat de tablet of spray goed onder de tong terecht komt. </a:t>
            </a:r>
          </a:p>
          <a:p>
            <a:pPr>
              <a:lnSpc>
                <a:spcPct val="110000"/>
              </a:lnSpc>
              <a:buClr>
                <a:srgbClr val="EE7557"/>
              </a:buClr>
            </a:pPr>
            <a:endParaRPr lang="nl-NL" sz="1300" dirty="0"/>
          </a:p>
        </p:txBody>
      </p:sp>
    </p:spTree>
    <p:extLst>
      <p:ext uri="{BB962C8B-B14F-4D97-AF65-F5344CB8AC3E}">
        <p14:creationId xmlns:p14="http://schemas.microsoft.com/office/powerpoint/2010/main" val="168499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4" name="Rectangle 33">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003007A5-7986-4F8C-A4F9-5FD58AFFC740}"/>
              </a:ext>
            </a:extLst>
          </p:cNvPr>
          <p:cNvSpPr>
            <a:spLocks noGrp="1"/>
          </p:cNvSpPr>
          <p:nvPr>
            <p:ph type="ctrTitle"/>
          </p:nvPr>
        </p:nvSpPr>
        <p:spPr>
          <a:xfrm>
            <a:off x="895415" y="2075504"/>
            <a:ext cx="3654569" cy="2042725"/>
          </a:xfrm>
        </p:spPr>
        <p:txBody>
          <a:bodyPr>
            <a:normAutofit/>
          </a:bodyPr>
          <a:lstStyle/>
          <a:p>
            <a:r>
              <a:rPr lang="nl-NL" dirty="0"/>
              <a:t>Hoeveel geleerd? </a:t>
            </a:r>
          </a:p>
        </p:txBody>
      </p:sp>
      <p:pic>
        <p:nvPicPr>
          <p:cNvPr id="5" name="Afbeelding 4">
            <a:extLst>
              <a:ext uri="{FF2B5EF4-FFF2-40B4-BE49-F238E27FC236}">
                <a16:creationId xmlns:a16="http://schemas.microsoft.com/office/drawing/2014/main" id="{424836A8-9E0A-5839-FF93-F76817134679}"/>
              </a:ext>
            </a:extLst>
          </p:cNvPr>
          <p:cNvPicPr>
            <a:picLocks noChangeAspect="1"/>
          </p:cNvPicPr>
          <p:nvPr/>
        </p:nvPicPr>
        <p:blipFill rotWithShape="1">
          <a:blip r:embed="rId2">
            <a:extLst>
              <a:ext uri="{28A0092B-C50C-407E-A947-70E740481C1C}">
                <a14:useLocalDpi xmlns:a14="http://schemas.microsoft.com/office/drawing/2010/main" val="0"/>
              </a:ext>
            </a:extLst>
          </a:blip>
          <a:srcRect l="1647"/>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8612425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162</TotalTime>
  <Words>526</Words>
  <Application>Microsoft Office PowerPoint</Application>
  <PresentationFormat>Breedbeeld</PresentationFormat>
  <Paragraphs>45</Paragraphs>
  <Slides>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Calibri Light</vt:lpstr>
      <vt:lpstr>Rockwell</vt:lpstr>
      <vt:lpstr>Wingdings</vt:lpstr>
      <vt:lpstr>Atlas</vt:lpstr>
      <vt:lpstr>Medicatie Oraal toedienen </vt:lpstr>
      <vt:lpstr>Verschillende toedieningsvormen bij medicatie</vt:lpstr>
      <vt:lpstr>Wat is orale toediening?</vt:lpstr>
      <vt:lpstr>Tabletten, Capsules en dragees </vt:lpstr>
      <vt:lpstr>Tabletten, Capsules en dragees </vt:lpstr>
      <vt:lpstr>Poeders </vt:lpstr>
      <vt:lpstr>Drankjes </vt:lpstr>
      <vt:lpstr>Sublinguaal </vt:lpstr>
      <vt:lpstr>Hoeveel geleerd?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Medicatie Oraal toedienen</dc:title>
  <dc:creator>Kim Gevers - van Uden</dc:creator>
  <cp:lastModifiedBy>Janny Schinkel</cp:lastModifiedBy>
  <cp:revision>2</cp:revision>
  <dcterms:created xsi:type="dcterms:W3CDTF">2022-04-19T09:10:46Z</dcterms:created>
  <dcterms:modified xsi:type="dcterms:W3CDTF">2023-03-28T14:12:06Z</dcterms:modified>
</cp:coreProperties>
</file>